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72" r:id="rId6"/>
  </p:sldIdLst>
  <p:sldSz cx="9144000" cy="6858000" type="screen4x3"/>
  <p:notesSz cx="9939338" cy="6807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BF8A-4291-48E7-A128-D49CB2AC77C0}" type="datetimeFigureOut">
              <a:rPr lang="zh-HK" altLang="en-US" smtClean="0"/>
              <a:t>6/11/2021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3EFFE-D10D-4127-A47D-A88C39CC4C0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7678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71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96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81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57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5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72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13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46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5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81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1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D91E6B-3234-4382-83AE-9F9F6C9981DA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F48483-203B-4A01-A097-D0E607663A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69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1" y="1615044"/>
            <a:ext cx="7149554" cy="4593816"/>
          </a:xfrm>
          <a:prstGeom prst="rect">
            <a:avLst/>
          </a:prstGeom>
          <a:noFill/>
          <a:ln>
            <a:noFill/>
          </a:ln>
          <a:effectLst>
            <a:softEdge rad="558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46265" y="1967060"/>
            <a:ext cx="7885216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300" b="1" dirty="0" smtClean="0">
                <a:latin typeface="Adobe 楷体 Std R" pitchFamily="18" charset="-128"/>
                <a:ea typeface="Adobe 楷体 Std R" pitchFamily="18" charset="-128"/>
              </a:rPr>
              <a:t>化地瑪聖母女子學校</a:t>
            </a:r>
            <a:r>
              <a:rPr lang="en-US" altLang="zh-TW" sz="7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7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7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2021-2022</a:t>
            </a:r>
            <a:r>
              <a:rPr lang="zh-TW" altLang="en-US" sz="7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en-US" altLang="zh-TW" sz="7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周年計劃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15688" y="5450774"/>
            <a:ext cx="429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Cecilia </a:t>
            </a:r>
            <a:r>
              <a:rPr lang="en-US" altLang="zh-TW" sz="2800" dirty="0" err="1" smtClean="0"/>
              <a:t>lao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2021-11-6</a:t>
            </a:r>
            <a:endParaRPr lang="zh-HK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55" y="1615044"/>
            <a:ext cx="6858000" cy="4593816"/>
          </a:xfrm>
          <a:prstGeom prst="rect">
            <a:avLst/>
          </a:prstGeom>
          <a:noFill/>
          <a:ln>
            <a:noFill/>
          </a:ln>
          <a:effectLst>
            <a:softEdge rad="558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0555" y="-94027"/>
            <a:ext cx="7543800" cy="1450757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關注事項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4704" y="1607195"/>
            <a:ext cx="7941365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提升學與教的效能，加強教師對電子化教學的技巧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提升學生的學習動機，培養學生自主學習的能力。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自主學習  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學生為中心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跨學科研習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pic>
        <p:nvPicPr>
          <p:cNvPr id="1026" name="Picture 2" descr="D:\02 個人檔案\00 相片\2021相片\20210104\IMG_20201114_102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38" y="3274621"/>
            <a:ext cx="4424017" cy="27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920" y="-78197"/>
            <a:ext cx="7543800" cy="1450757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關注事項</a:t>
            </a:r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718" y="1295364"/>
            <a:ext cx="2875372" cy="468633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著重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培育學生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自主、自發、自律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的生活紀律，建立正確的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價值觀和態度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，提昇同學的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形象和內涵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發揮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校友會的功能，</a:t>
            </a:r>
            <a:r>
              <a:rPr lang="zh-HK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凝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聚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提升校友的歸屬感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，構建展示校友才華的平台，讓校友成為在讀學妹的楷模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3084547" y="497367"/>
            <a:ext cx="5989802" cy="6284484"/>
            <a:chOff x="898836" y="580281"/>
            <a:chExt cx="7986402" cy="6284484"/>
          </a:xfrm>
        </p:grpSpPr>
        <p:sp>
          <p:nvSpPr>
            <p:cNvPr id="33" name="Oval 2"/>
            <p:cNvSpPr>
              <a:spLocks noChangeArrowheads="1"/>
            </p:cNvSpPr>
            <p:nvPr/>
          </p:nvSpPr>
          <p:spPr bwMode="auto">
            <a:xfrm>
              <a:off x="3886200" y="2438400"/>
              <a:ext cx="1905000" cy="1600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HK" altLang="zh-HK"/>
            </a:p>
          </p:txBody>
        </p:sp>
        <p:sp>
          <p:nvSpPr>
            <p:cNvPr id="34" name="Oval 3"/>
            <p:cNvSpPr>
              <a:spLocks noChangeArrowheads="1"/>
            </p:cNvSpPr>
            <p:nvPr/>
          </p:nvSpPr>
          <p:spPr bwMode="auto">
            <a:xfrm>
              <a:off x="1866764" y="1139825"/>
              <a:ext cx="6158705" cy="51435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 altLang="zh-HK">
                <a:solidFill>
                  <a:srgbClr val="FF0000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6795293" y="580281"/>
              <a:ext cx="1954213" cy="9001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HK" altLang="en-US" sz="1400" b="1" dirty="0"/>
                <a:t>理念、不可觸摸、</a:t>
              </a:r>
              <a:endParaRPr lang="en-US" altLang="zh-HK" sz="1400" b="1" dirty="0"/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HK" altLang="en-US" sz="1400" b="1" dirty="0"/>
                <a:t>不明確成分</a:t>
              </a: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898836" y="5932074"/>
              <a:ext cx="2149164" cy="93269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zh-HK" altLang="en-US" b="1" dirty="0" smtClean="0"/>
                <a:t>明確</a:t>
              </a:r>
              <a:r>
                <a:rPr lang="zh-HK" altLang="en-US" b="1" dirty="0"/>
                <a:t>、可觸摸、</a:t>
              </a:r>
              <a:endParaRPr lang="en-US" altLang="zh-HK" b="1" dirty="0"/>
            </a:p>
            <a:p>
              <a:pPr algn="ctr" eaLnBrk="1" hangingPunct="1">
                <a:defRPr/>
              </a:pPr>
              <a:r>
                <a:rPr lang="zh-HK" altLang="en-US" b="1" dirty="0"/>
                <a:t>外顯的成分</a:t>
              </a: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V="1">
              <a:off x="2033968" y="4419600"/>
              <a:ext cx="1242632" cy="1358436"/>
            </a:xfrm>
            <a:prstGeom prst="line">
              <a:avLst/>
            </a:prstGeom>
            <a:ln w="28575">
              <a:headEnd type="oval" w="med" len="med"/>
              <a:tailEnd type="triangle" w="med" len="med"/>
            </a:ln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zh-HK" altLang="en-US"/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4419600" y="50292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HK" altLang="zh-HK" sz="2400">
                <a:latin typeface="Times New Roman" pitchFamily="18" charset="0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3941762" y="4800600"/>
              <a:ext cx="20701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HK" altLang="en-US" sz="2000" b="1" u="sng" dirty="0">
                  <a:latin typeface="Times New Roman" pitchFamily="18" charset="0"/>
                </a:rPr>
                <a:t>行為象徵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HK" altLang="en-US" sz="2000" b="1" dirty="0">
                  <a:latin typeface="Times New Roman" pitchFamily="18" charset="0"/>
                </a:rPr>
                <a:t>儀式、禮節、規章、制度</a:t>
              </a: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6248400" y="2873375"/>
              <a:ext cx="1524000" cy="18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HK" altLang="en-US" sz="18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器物象徵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zh-HK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掛牆訓言、碑記、制服徽章、校色建築物</a:t>
              </a:r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2286000" y="2438400"/>
              <a:ext cx="1524000" cy="161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HK" altLang="en-US" sz="18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書面口述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zh-HK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辦學宗旨、課程設計、傳統、刊物</a:t>
              </a: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3619500" y="1988913"/>
              <a:ext cx="2667000" cy="27432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HK" sz="18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</a:rPr>
                <a:t>  </a:t>
              </a:r>
              <a:endParaRPr lang="en-US" altLang="zh-HK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endParaRPr>
            </a:p>
            <a:p>
              <a:pPr algn="ctr" eaLnBrk="1" hangingPunct="1">
                <a:defRPr/>
              </a:pPr>
              <a:endParaRPr lang="en-US" altLang="zh-HK" sz="1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endParaRPr>
            </a:p>
            <a:p>
              <a:pPr algn="ctr" eaLnBrk="1" hangingPunct="1">
                <a:defRPr/>
              </a:pPr>
              <a:r>
                <a:rPr lang="zh-HK" altLang="en-US" sz="20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</a:rPr>
                <a:t>價值</a:t>
              </a:r>
              <a:r>
                <a:rPr lang="zh-TW" altLang="en-US" sz="2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</a:rPr>
                <a:t>觀</a:t>
              </a:r>
              <a:endParaRPr lang="zh-HK" altLang="en-US" sz="2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endParaRPr>
            </a:p>
            <a:p>
              <a:pPr algn="ctr" eaLnBrk="1" hangingPunct="1">
                <a:defRPr/>
              </a:pPr>
              <a:endParaRPr lang="zh-HK" altLang="en-US" sz="1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endParaRPr>
            </a:p>
          </p:txBody>
        </p:sp>
        <p:sp>
          <p:nvSpPr>
            <p:cNvPr id="43" name="Oval 15"/>
            <p:cNvSpPr/>
            <p:nvPr/>
          </p:nvSpPr>
          <p:spPr>
            <a:xfrm>
              <a:off x="4343400" y="2971800"/>
              <a:ext cx="1371600" cy="1219200"/>
            </a:xfrm>
            <a:prstGeom prst="ellipse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HK">
                <a:solidFill>
                  <a:srgbClr val="FFFFFF"/>
                </a:solidFill>
              </a:endParaRPr>
            </a:p>
          </p:txBody>
        </p:sp>
        <p:sp>
          <p:nvSpPr>
            <p:cNvPr id="44" name="TextBox 16"/>
            <p:cNvSpPr txBox="1">
              <a:spLocks noChangeArrowheads="1"/>
            </p:cNvSpPr>
            <p:nvPr/>
          </p:nvSpPr>
          <p:spPr bwMode="auto">
            <a:xfrm>
              <a:off x="5105400" y="2342786"/>
              <a:ext cx="838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zh-TW" altLang="en-US" sz="2000" b="1" dirty="0">
                  <a:solidFill>
                    <a:srgbClr val="7030A0"/>
                  </a:solidFill>
                  <a:latin typeface="Times New Roman" pitchFamily="18" charset="0"/>
                </a:rPr>
                <a:t>態度</a:t>
              </a:r>
              <a:endParaRPr lang="zh-HK" altLang="en-US" sz="20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Box 17"/>
            <p:cNvSpPr txBox="1">
              <a:spLocks noChangeArrowheads="1"/>
            </p:cNvSpPr>
            <p:nvPr/>
          </p:nvSpPr>
          <p:spPr bwMode="auto">
            <a:xfrm>
              <a:off x="4114800" y="2355850"/>
              <a:ext cx="838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zh-TW" altLang="en-US" sz="2000" b="1" dirty="0">
                  <a:solidFill>
                    <a:srgbClr val="7030A0"/>
                  </a:solidFill>
                  <a:latin typeface="Times New Roman" pitchFamily="18" charset="0"/>
                </a:rPr>
                <a:t>信念</a:t>
              </a:r>
              <a:endParaRPr lang="zh-HK" altLang="en-US" sz="20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46" name="TextBox 18"/>
            <p:cNvSpPr txBox="1">
              <a:spLocks noChangeArrowheads="1"/>
            </p:cNvSpPr>
            <p:nvPr/>
          </p:nvSpPr>
          <p:spPr bwMode="auto">
            <a:xfrm>
              <a:off x="4572000" y="4267200"/>
              <a:ext cx="1219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zh-TW" altLang="en-US" sz="2000" b="1" dirty="0" smtClean="0">
                  <a:solidFill>
                    <a:srgbClr val="7030A0"/>
                  </a:solidFill>
                  <a:latin typeface="Times New Roman" pitchFamily="18" charset="0"/>
                </a:rPr>
                <a:t>行為</a:t>
              </a:r>
              <a:endParaRPr lang="zh-HK" altLang="en-US" sz="20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47" name="標題 1"/>
            <p:cNvSpPr txBox="1">
              <a:spLocks/>
            </p:cNvSpPr>
            <p:nvPr/>
          </p:nvSpPr>
          <p:spPr>
            <a:xfrm>
              <a:off x="2954338" y="6283325"/>
              <a:ext cx="5930900" cy="434975"/>
            </a:xfrm>
            <a:prstGeom prst="rect">
              <a:avLst/>
            </a:prstGeom>
          </p:spPr>
          <p:txBody>
            <a:bodyPr/>
            <a:lstStyle>
              <a:lvl1pPr algn="l" rtl="0" eaLnBrk="1" latinLnBrk="0" hangingPunct="1">
                <a:spcBef>
                  <a:spcPct val="0"/>
                </a:spcBef>
                <a:buNone/>
                <a:defRPr kumimoji="0" lang="zh-CN" altLang="en-US" sz="4400" b="0" kern="1200" spc="50" dirty="0">
                  <a:ln w="12700">
                    <a:noFill/>
                    <a:prstDash val="solid"/>
                  </a:ln>
                  <a:solidFill>
                    <a:schemeClr val="accent4"/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eaLnBrk="1" latinLnBrk="0" hangingPunct="1">
                <a:defRPr kumimoji="0">
                  <a:solidFill>
                    <a:schemeClr val="tx2"/>
                  </a:solidFill>
                </a:defRPr>
              </a:lvl2pPr>
              <a:lvl3pPr eaLnBrk="1" latinLnBrk="0" hangingPunct="1">
                <a:defRPr kumimoji="0">
                  <a:solidFill>
                    <a:schemeClr val="tx2"/>
                  </a:solidFill>
                </a:defRPr>
              </a:lvl3pPr>
              <a:lvl4pPr eaLnBrk="1" latinLnBrk="0" hangingPunct="1">
                <a:defRPr kumimoji="0">
                  <a:solidFill>
                    <a:schemeClr val="tx2"/>
                  </a:solidFill>
                </a:defRPr>
              </a:lvl4pPr>
              <a:lvl5pPr eaLnBrk="1" latinLnBrk="0" hangingPunct="1">
                <a:defRPr kumimoji="0">
                  <a:solidFill>
                    <a:schemeClr val="tx2"/>
                  </a:solidFill>
                </a:defRPr>
              </a:lvl5pPr>
              <a:lvl6pPr eaLnBrk="1" latinLnBrk="0" hangingPunct="1">
                <a:defRPr kumimoji="0">
                  <a:solidFill>
                    <a:schemeClr val="tx2"/>
                  </a:solidFill>
                </a:defRPr>
              </a:lvl6pPr>
              <a:lvl7pPr eaLnBrk="1" latinLnBrk="0" hangingPunct="1">
                <a:defRPr kumimoji="0">
                  <a:solidFill>
                    <a:schemeClr val="tx2"/>
                  </a:solidFill>
                </a:defRPr>
              </a:lvl7pPr>
              <a:lvl8pPr eaLnBrk="1" latinLnBrk="0" hangingPunct="1">
                <a:defRPr kumimoji="0">
                  <a:solidFill>
                    <a:schemeClr val="tx2"/>
                  </a:solidFill>
                </a:defRPr>
              </a:lvl8pPr>
              <a:lvl9pPr eaLnBrk="1" latinLnBrk="0" hangingPunct="1">
                <a:defRPr kumimoji="0">
                  <a:solidFill>
                    <a:schemeClr val="tx2"/>
                  </a:solidFill>
                </a:defRPr>
              </a:lvl9pPr>
            </a:lstStyle>
            <a:p>
              <a:pPr algn="r">
                <a:defRPr/>
              </a:pPr>
              <a:endParaRPr lang="zh-HK" sz="2000"/>
            </a:p>
          </p:txBody>
        </p:sp>
        <p:cxnSp>
          <p:nvCxnSpPr>
            <p:cNvPr id="48" name="直線單箭頭接點 47"/>
            <p:cNvCxnSpPr/>
            <p:nvPr/>
          </p:nvCxnSpPr>
          <p:spPr>
            <a:xfrm flipH="1">
              <a:off x="5943601" y="1480394"/>
              <a:ext cx="1576767" cy="16612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03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7225" y="-371475"/>
            <a:ext cx="7543800" cy="1450757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關注事項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7225" y="827286"/>
            <a:ext cx="7897997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HK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優化學校</a:t>
            </a:r>
            <a:r>
              <a:rPr lang="zh-HK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資訊科技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軟件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Software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硬件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Hardware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心件</a:t>
            </a:r>
            <a:r>
              <a:rPr lang="en-US" altLang="zh-TW" sz="3600" b="1" dirty="0" err="1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heartware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pic>
        <p:nvPicPr>
          <p:cNvPr id="6" name="Picture 3" descr="D:\Users\laolaimui\Documents\PICTURES\1461685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4" y="2296040"/>
            <a:ext cx="3273325" cy="377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:\2021相片\20210104\WECHAT\mmexport1605241133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1" y="4144822"/>
            <a:ext cx="2750344" cy="206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267764" y="637941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dobe 楷体 Std R" pitchFamily="18" charset="-128"/>
                <a:ea typeface="Adobe 楷体 Std R" pitchFamily="18" charset="-128"/>
              </a:rPr>
              <a:t>“</a:t>
            </a:r>
            <a:r>
              <a:rPr lang="zh-CN" altLang="zh-HK" sz="2800" dirty="0">
                <a:solidFill>
                  <a:schemeClr val="bg1"/>
                </a:solidFill>
                <a:latin typeface="Adobe 楷体 Std R" pitchFamily="18" charset="-128"/>
                <a:ea typeface="Adobe 楷体 Std R" pitchFamily="18" charset="-128"/>
              </a:rPr>
              <a:t>聰明的腦袋和溫暖的心</a:t>
            </a:r>
            <a:r>
              <a:rPr lang="en-US" altLang="zh-CN" sz="2800" dirty="0">
                <a:solidFill>
                  <a:schemeClr val="bg1"/>
                </a:solidFill>
                <a:latin typeface="Adobe 楷体 Std R" pitchFamily="18" charset="-128"/>
                <a:ea typeface="Adobe 楷体 Std R" pitchFamily="18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4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8586" y="0"/>
            <a:ext cx="7543800" cy="1450757"/>
          </a:xfrm>
        </p:spPr>
        <p:txBody>
          <a:bodyPr/>
          <a:lstStyle/>
          <a:p>
            <a:r>
              <a:rPr lang="zh-TW" altLang="en-US" b="1" u="sng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方正魏碑" pitchFamily="65" charset="-120"/>
              </a:rPr>
              <a:t>教師的</a:t>
            </a:r>
            <a:r>
              <a:rPr lang="zh-TW" altLang="en-US" b="1" u="sng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魏碑" pitchFamily="65" charset="-120"/>
              </a:rPr>
              <a:t>感懷</a:t>
            </a:r>
            <a:r>
              <a:rPr lang="zh-TW" altLang="en-US" b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魏碑" pitchFamily="65" charset="-120"/>
              </a:rPr>
              <a:t>與互勉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8769" y="1845734"/>
            <a:ext cx="7677991" cy="4023360"/>
          </a:xfrm>
        </p:spPr>
        <p:txBody>
          <a:bodyPr/>
          <a:lstStyle/>
          <a:p>
            <a:pPr lvl="1">
              <a:buFontTx/>
              <a:buNone/>
            </a:pPr>
            <a:r>
              <a:rPr lang="zh-TW" altLang="en-US" sz="4400" b="1" dirty="0" smtClean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 雨和雪</a:t>
            </a:r>
            <a:r>
              <a:rPr lang="zh-TW" altLang="en-US" sz="4400" b="1" dirty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從</a:t>
            </a:r>
            <a:r>
              <a:rPr lang="zh-TW" altLang="en-US" sz="4400" b="1" dirty="0" smtClean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天降下，不再返回原處</a:t>
            </a:r>
            <a:r>
              <a:rPr lang="zh-TW" altLang="en-US" sz="4400" b="1" dirty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，</a:t>
            </a:r>
            <a:r>
              <a:rPr lang="zh-TW" altLang="en-US" sz="4400" b="1" dirty="0" smtClean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只有灌溉田地</a:t>
            </a:r>
            <a:r>
              <a:rPr lang="zh-TW" altLang="en-US" sz="4400" b="1" dirty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，</a:t>
            </a:r>
            <a:r>
              <a:rPr lang="zh-TW" altLang="en-US" sz="4400" b="1" dirty="0" smtClean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使之生長萌芽，償還播種者種子，供給吃飯者</a:t>
            </a:r>
            <a:r>
              <a:rPr lang="zh-TW" altLang="en-US" sz="4400" b="1" dirty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食</a:t>
            </a:r>
            <a:r>
              <a:rPr lang="zh-TW" altLang="en-US" sz="4400" b="1" dirty="0" smtClean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糧。</a:t>
            </a:r>
            <a:endParaRPr lang="en-US" altLang="zh-TW" sz="4400" b="1" dirty="0" smtClean="0">
              <a:solidFill>
                <a:srgbClr val="99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 algn="r">
              <a:buFontTx/>
              <a:buNone/>
            </a:pPr>
            <a:r>
              <a:rPr lang="zh-TW" altLang="en-US" sz="2800" dirty="0" smtClean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（依撒意亞 </a:t>
            </a:r>
            <a:r>
              <a:rPr lang="en-US" altLang="zh-TW" sz="2800" dirty="0" smtClean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55:10</a:t>
            </a:r>
            <a:r>
              <a:rPr lang="zh-TW" altLang="en-US" sz="2800" dirty="0" smtClean="0">
                <a:solidFill>
                  <a:srgbClr val="990000"/>
                </a:solidFill>
                <a:latin typeface="Adobe 楷体 Std R" pitchFamily="18" charset="-128"/>
                <a:ea typeface="Adobe 楷体 Std R" pitchFamily="18" charset="-128"/>
              </a:rPr>
              <a:t>）</a:t>
            </a:r>
            <a:endParaRPr lang="zh-TW" altLang="en-US" sz="2800" dirty="0">
              <a:solidFill>
                <a:srgbClr val="99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92858" y="5429393"/>
            <a:ext cx="6066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多謝</a:t>
            </a:r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聆聽 彼此勉勵</a:t>
            </a:r>
            <a:r>
              <a:rPr lang="en-US" altLang="zh-TW" sz="4000" b="1" dirty="0" smtClean="0">
                <a:solidFill>
                  <a:schemeClr val="accent5">
                    <a:lumMod val="7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,</a:t>
            </a:r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感恩</a:t>
            </a:r>
            <a:r>
              <a:rPr lang="en-US" altLang="zh-TW" sz="4000" b="1" dirty="0" smtClean="0">
                <a:solidFill>
                  <a:schemeClr val="accent5">
                    <a:lumMod val="7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!</a:t>
            </a:r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 </a:t>
            </a:r>
            <a:endParaRPr lang="zh-HK" altLang="en-US" sz="4000" dirty="0">
              <a:solidFill>
                <a:schemeClr val="accent5">
                  <a:lumMod val="7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</TotalTime>
  <Words>253</Words>
  <Application>Microsoft Office PowerPoint</Application>
  <PresentationFormat>如螢幕大小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5" baseType="lpstr">
      <vt:lpstr>Adobe 楷体 Std R</vt:lpstr>
      <vt:lpstr>方正魏碑</vt:lpstr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回顧</vt:lpstr>
      <vt:lpstr>化地瑪聖母女子學校  2021-2022學年 周年計劃</vt:lpstr>
      <vt:lpstr>關注事項(一)</vt:lpstr>
      <vt:lpstr>關注事項(二)</vt:lpstr>
      <vt:lpstr>關注事項(三)</vt:lpstr>
      <vt:lpstr>教師的感懷與互勉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化地瑪聖母女子學校 2021-2022學年 周年計劃</dc:title>
  <dc:creator>Administrator</dc:creator>
  <cp:lastModifiedBy>user</cp:lastModifiedBy>
  <cp:revision>23</cp:revision>
  <cp:lastPrinted>2021-10-29T10:24:01Z</cp:lastPrinted>
  <dcterms:created xsi:type="dcterms:W3CDTF">2021-10-25T02:24:53Z</dcterms:created>
  <dcterms:modified xsi:type="dcterms:W3CDTF">2021-11-06T01:15:09Z</dcterms:modified>
</cp:coreProperties>
</file>